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347" r:id="rId3"/>
    <p:sldId id="319" r:id="rId4"/>
    <p:sldId id="316" r:id="rId5"/>
    <p:sldId id="356" r:id="rId6"/>
    <p:sldId id="359" r:id="rId7"/>
    <p:sldId id="323" r:id="rId8"/>
    <p:sldId id="300" r:id="rId9"/>
    <p:sldId id="266" r:id="rId10"/>
    <p:sldId id="360" r:id="rId11"/>
    <p:sldId id="311" r:id="rId12"/>
    <p:sldId id="268" r:id="rId13"/>
    <p:sldId id="320" r:id="rId14"/>
    <p:sldId id="357" r:id="rId15"/>
    <p:sldId id="322" r:id="rId16"/>
    <p:sldId id="339" r:id="rId17"/>
    <p:sldId id="3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31" autoAdjust="0"/>
    <p:restoredTop sz="95964" autoAdjust="0"/>
  </p:normalViewPr>
  <p:slideViewPr>
    <p:cSldViewPr>
      <p:cViewPr varScale="1">
        <p:scale>
          <a:sx n="74" d="100"/>
          <a:sy n="74" d="100"/>
        </p:scale>
        <p:origin x="198" y="74"/>
      </p:cViewPr>
      <p:guideLst>
        <p:guide orient="horz" pos="2160"/>
        <p:guide pos="384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30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4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jpg"/>
          <p:cNvPicPr>
            <a:picLocks noChangeAspect="1"/>
          </p:cNvPicPr>
          <p:nvPr/>
        </p:nvPicPr>
        <p:blipFill>
          <a:blip r:embed="rId2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3.png"/>
          <p:cNvPicPr>
            <a:picLocks noChangeAspect="1"/>
          </p:cNvPicPr>
          <p:nvPr/>
        </p:nvPicPr>
        <p:blipFill>
          <a:blip r:embed="rId4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3323645" y="5094578"/>
            <a:ext cx="8258755" cy="925223"/>
          </a:xfrm>
        </p:spPr>
        <p:txBody>
          <a:bodyPr/>
          <a:lstStyle>
            <a:lvl1pPr marL="0" indent="0" algn="r">
              <a:buNone/>
              <a:defRPr sz="28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478648" y="3606801"/>
            <a:ext cx="10103752" cy="1470025"/>
          </a:xfrm>
        </p:spPr>
        <p:txBody>
          <a:bodyPr anchor="b" anchorCtr="0"/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1/24/2022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5.png"/>
          <p:cNvPicPr>
            <a:picLocks noChangeAspect="1"/>
          </p:cNvPicPr>
          <p:nvPr/>
        </p:nvPicPr>
        <p:blipFill>
          <a:blip r:embed="rId9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5C14FD69-4A85-4715-A222-ABB225B63BC6}" type="datetimeFigureOut">
              <a:rPr lang="en-US" smtClean="0"/>
              <a:pPr/>
              <a:t>1/24/2022</a:t>
            </a:fld>
            <a:endParaRPr lang="en-US" sz="1000" dirty="0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+mn-lt"/>
              </a:defRPr>
            </a:lvl1pPr>
          </a:lstStyle>
          <a:p>
            <a:pPr algn="ctr"/>
            <a:endParaRPr lang="en-US" sz="1000"/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defPPr>
        <a:defRPr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hangingPunct="1">
        <a:buNone/>
        <a:defRPr sz="36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hangingPunct="1">
        <a:buChar char="•"/>
        <a:defRPr sz="2800">
          <a:latin typeface="+mn-lt"/>
        </a:defRPr>
      </a:lvl1pPr>
      <a:lvl2pPr marL="742950" indent="-285750" eaLnBrk="1" hangingPunct="1">
        <a:buChar char="–"/>
        <a:defRPr sz="2400">
          <a:latin typeface="+mn-lt"/>
        </a:defRPr>
      </a:lvl2pPr>
      <a:lvl3pPr marL="1143000" indent="-228600" eaLnBrk="1" hangingPunct="1">
        <a:buChar char="•"/>
        <a:defRPr sz="2400">
          <a:latin typeface="+mn-lt"/>
        </a:defRPr>
      </a:lvl3pPr>
      <a:lvl4pPr marL="1600200" indent="-228600" eaLnBrk="1" hangingPunct="1">
        <a:buChar char="–"/>
        <a:defRPr sz="2000">
          <a:latin typeface="+mn-lt"/>
        </a:defRPr>
      </a:lvl4pPr>
      <a:lvl5pPr marL="2057400" indent="-228600" eaLnBrk="1" hangingPunct="1">
        <a:buChar char="»"/>
        <a:defRPr sz="2000">
          <a:latin typeface="+mn-lt"/>
        </a:defRPr>
      </a:lvl5pPr>
      <a:lvl6pPr marL="2514600" indent="-228600" eaLnBrk="1" hangingPunct="1">
        <a:buChar char="•"/>
        <a:defRPr sz="2000"/>
      </a:lvl6pPr>
      <a:lvl7pPr marL="2971800" indent="-228600" eaLnBrk="1" hangingPunct="1">
        <a:buChar char="•"/>
        <a:defRPr sz="2000"/>
      </a:lvl7pPr>
      <a:lvl8pPr marL="3429000" indent="-228600" eaLnBrk="1" hangingPunct="1">
        <a:buChar char="•"/>
        <a:defRPr sz="2000"/>
      </a:lvl8pPr>
      <a:lvl9pPr marL="3886200" indent="-228600" eaLnBrk="1" hangingPunct="1">
        <a:buChar char="•"/>
        <a:defRPr sz="2000"/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>
        <a:defRPr/>
      </a:lvl1pPr>
      <a:lvl2pPr marL="457200" eaLnBrk="1" hangingPunct="1">
        <a:defRPr/>
      </a:lvl2pPr>
      <a:lvl3pPr marL="914400" eaLnBrk="1" hangingPunct="1">
        <a:defRPr/>
      </a:lvl3pPr>
      <a:lvl4pPr marL="1371600" eaLnBrk="1" hangingPunct="1">
        <a:defRPr/>
      </a:lvl4pPr>
      <a:lvl5pPr marL="1828800" eaLnBrk="1" hangingPunct="1">
        <a:defRPr/>
      </a:lvl5pPr>
      <a:lvl6pPr marL="2286000" eaLnBrk="1" hangingPunct="1">
        <a:defRPr/>
      </a:lvl6pPr>
      <a:lvl7pPr marL="2743200" eaLnBrk="1" hangingPunct="1">
        <a:defRPr/>
      </a:lvl7pPr>
      <a:lvl8pPr marL="3200400" eaLnBrk="1" hangingPunct="1">
        <a:defRPr/>
      </a:lvl8pPr>
      <a:lvl9pPr marL="3657600" ea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s://www.youtube.com/watch?v=VT5oZndzj6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4186854-A1A4-4B8C-B714-A39BA8E9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16" y="2132857"/>
            <a:ext cx="10297144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/>
              <a:t>我想要教</a:t>
            </a:r>
            <a:r>
              <a:rPr lang="zh-TW" altLang="en-US" sz="5400" dirty="0">
                <a:solidFill>
                  <a:srgbClr val="FF0000"/>
                </a:solidFill>
              </a:rPr>
              <a:t>青少年</a:t>
            </a:r>
            <a:r>
              <a:rPr lang="zh-TW" altLang="en-US" sz="5400" dirty="0"/>
              <a:t>寫</a:t>
            </a:r>
            <a:r>
              <a:rPr lang="en-US" altLang="zh-TW" sz="5400" dirty="0"/>
              <a:t>(</a:t>
            </a:r>
            <a:r>
              <a:rPr lang="zh-TW" altLang="en-US" sz="5400" dirty="0">
                <a:solidFill>
                  <a:srgbClr val="00B0F0"/>
                </a:solidFill>
              </a:rPr>
              <a:t>體驗</a:t>
            </a:r>
            <a:r>
              <a:rPr lang="en-US" altLang="zh-TW" sz="5400" dirty="0"/>
              <a:t>)python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388AE28-3872-4754-8568-ECFF7EAA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909295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一個奇葩的想法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2C6A342-11F3-48D0-8772-0F80751AAB3F}"/>
              </a:ext>
            </a:extLst>
          </p:cNvPr>
          <p:cNvCxnSpPr/>
          <p:nvPr/>
        </p:nvCxnSpPr>
        <p:spPr>
          <a:xfrm>
            <a:off x="5231904" y="3356992"/>
            <a:ext cx="216024" cy="108012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BEBAC1B5-AD48-4F6D-A39A-2544994FE3F2}"/>
              </a:ext>
            </a:extLst>
          </p:cNvPr>
          <p:cNvSpPr txBox="1">
            <a:spLocks/>
          </p:cNvSpPr>
          <p:nvPr/>
        </p:nvSpPr>
        <p:spPr>
          <a:xfrm>
            <a:off x="1631504" y="4581127"/>
            <a:ext cx="8712968" cy="122413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0" indent="0" algn="ctr">
              <a:buFontTx/>
              <a:buNone/>
            </a:pPr>
            <a:r>
              <a:rPr lang="en-US" altLang="zh-TW" sz="5400" kern="0" dirty="0">
                <a:solidFill>
                  <a:srgbClr val="FF0000"/>
                </a:solidFill>
              </a:rPr>
              <a:t>(</a:t>
            </a:r>
            <a:r>
              <a:rPr lang="zh-TW" altLang="en-US" sz="5400" kern="0" dirty="0">
                <a:solidFill>
                  <a:srgbClr val="FF0000"/>
                </a:solidFill>
              </a:rPr>
              <a:t>小</a:t>
            </a:r>
            <a:r>
              <a:rPr lang="en-US" altLang="zh-TW" sz="5400" kern="0" dirty="0">
                <a:solidFill>
                  <a:srgbClr val="FF0000"/>
                </a:solidFill>
              </a:rPr>
              <a:t>6</a:t>
            </a:r>
            <a:r>
              <a:rPr lang="zh-TW" altLang="en-US" sz="5400" kern="0" dirty="0">
                <a:solidFill>
                  <a:srgbClr val="FF0000"/>
                </a:solidFill>
              </a:rPr>
              <a:t>、</a:t>
            </a:r>
            <a:r>
              <a:rPr lang="en-US" altLang="zh-TW" sz="5400" kern="0" dirty="0">
                <a:solidFill>
                  <a:srgbClr val="FF0000"/>
                </a:solidFill>
              </a:rPr>
              <a:t>7~9</a:t>
            </a:r>
            <a:r>
              <a:rPr lang="zh-TW" altLang="en-US" sz="5400" kern="0" dirty="0">
                <a:solidFill>
                  <a:srgbClr val="FF0000"/>
                </a:solidFill>
              </a:rPr>
              <a:t>年級</a:t>
            </a:r>
            <a:r>
              <a:rPr lang="en-US" altLang="zh-TW" sz="5400" kern="0" dirty="0">
                <a:solidFill>
                  <a:srgbClr val="FF0000"/>
                </a:solidFill>
              </a:rPr>
              <a:t>)</a:t>
            </a:r>
            <a:endParaRPr lang="zh-TW" altLang="en-US" sz="32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7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55840" y="116632"/>
            <a:ext cx="3456384" cy="1143000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區塊與縮排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7" t="26397" r="11136" b="33261"/>
          <a:stretch/>
        </p:blipFill>
        <p:spPr bwMode="auto">
          <a:xfrm>
            <a:off x="3575721" y="1444557"/>
            <a:ext cx="5959916" cy="27507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下箭號 3"/>
          <p:cNvSpPr/>
          <p:nvPr/>
        </p:nvSpPr>
        <p:spPr>
          <a:xfrm rot="7239644">
            <a:off x="5983594" y="2289883"/>
            <a:ext cx="370984" cy="1511766"/>
          </a:xfrm>
          <a:prstGeom prst="downArrow">
            <a:avLst>
              <a:gd name="adj1" fmla="val 25836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2459302">
            <a:off x="6363115" y="3822698"/>
            <a:ext cx="370984" cy="853024"/>
          </a:xfrm>
          <a:prstGeom prst="downArrow">
            <a:avLst>
              <a:gd name="adj1" fmla="val 25836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224611" y="3469762"/>
            <a:ext cx="109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749239" y="5000350"/>
            <a:ext cx="2290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縮排：</a:t>
            </a:r>
            <a:endParaRPr lang="en-US" altLang="zh-TW" dirty="0"/>
          </a:p>
          <a:p>
            <a:r>
              <a:rPr lang="en-US" altLang="zh-TW" dirty="0"/>
              <a:t>     </a:t>
            </a:r>
            <a:r>
              <a:rPr lang="zh-TW" altLang="en-US" dirty="0"/>
              <a:t>同一區塊程式</a:t>
            </a:r>
            <a:endParaRPr lang="en-US" altLang="zh-TW" dirty="0"/>
          </a:p>
          <a:p>
            <a:r>
              <a:rPr lang="zh-TW" altLang="en-US" dirty="0"/>
              <a:t>     均排列整齊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官方建議縮</a:t>
            </a:r>
            <a:r>
              <a:rPr lang="en-US" altLang="zh-TW" dirty="0"/>
              <a:t>4</a:t>
            </a:r>
            <a:r>
              <a:rPr lang="zh-TW" altLang="en-US" dirty="0"/>
              <a:t>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0" t="21064" r="35227" b="62600"/>
          <a:stretch/>
        </p:blipFill>
        <p:spPr bwMode="auto">
          <a:xfrm>
            <a:off x="3791744" y="4653136"/>
            <a:ext cx="3686222" cy="1975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圓角矩形 16"/>
          <p:cNvSpPr/>
          <p:nvPr/>
        </p:nvSpPr>
        <p:spPr>
          <a:xfrm>
            <a:off x="4295800" y="4898855"/>
            <a:ext cx="2672576" cy="88723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023490" y="2043190"/>
            <a:ext cx="1400791" cy="100257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CB00A25D-943E-4AE0-972B-B92A485AB5A6}"/>
              </a:ext>
            </a:extLst>
          </p:cNvPr>
          <p:cNvSpPr txBox="1">
            <a:spLocks/>
          </p:cNvSpPr>
          <p:nvPr/>
        </p:nvSpPr>
        <p:spPr>
          <a:xfrm>
            <a:off x="654266" y="2236645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DE93DB58-17B0-4414-A04E-FCAD483DB7C8}"/>
              </a:ext>
            </a:extLst>
          </p:cNvPr>
          <p:cNvSpPr txBox="1">
            <a:spLocks/>
          </p:cNvSpPr>
          <p:nvPr/>
        </p:nvSpPr>
        <p:spPr>
          <a:xfrm>
            <a:off x="582258" y="4723383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E2D7E95-5DA0-4C1E-A29A-F74CA87CBF33}"/>
              </a:ext>
            </a:extLst>
          </p:cNvPr>
          <p:cNvCxnSpPr>
            <a:cxnSpLocks/>
          </p:cNvCxnSpPr>
          <p:nvPr/>
        </p:nvCxnSpPr>
        <p:spPr>
          <a:xfrm>
            <a:off x="2118813" y="4324877"/>
            <a:ext cx="697286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9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5" grpId="0"/>
      <p:bldP spid="14" grpId="0"/>
      <p:bldP spid="17" grpId="0" animBg="1"/>
      <p:bldP spid="13" grpId="0" animBg="1"/>
      <p:bldP spid="15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831975" y="219621"/>
            <a:ext cx="878497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資科常識   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從零開始、有頭無尾</a:t>
            </a:r>
          </a:p>
        </p:txBody>
      </p:sp>
      <p:sp>
        <p:nvSpPr>
          <p:cNvPr id="2" name="AutoShape 2" descr="Python range()的解釋和可視化- 每日頭條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132856"/>
            <a:ext cx="6144681" cy="345638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6F603C6-85BA-4AF0-98C3-7E272819DCB0}"/>
              </a:ext>
            </a:extLst>
          </p:cNvPr>
          <p:cNvSpPr txBox="1">
            <a:spLocks/>
          </p:cNvSpPr>
          <p:nvPr/>
        </p:nvSpPr>
        <p:spPr>
          <a:xfrm>
            <a:off x="7044601" y="1988840"/>
            <a:ext cx="3744416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從零開始數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720A9D8-0F6F-4D4F-A7F7-08F6B94E9006}"/>
              </a:ext>
            </a:extLst>
          </p:cNvPr>
          <p:cNvSpPr txBox="1">
            <a:spLocks/>
          </p:cNvSpPr>
          <p:nvPr/>
        </p:nvSpPr>
        <p:spPr>
          <a:xfrm>
            <a:off x="6960096" y="2585280"/>
            <a:ext cx="4464496" cy="226350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範圍有含開頭</a:t>
            </a:r>
            <a:b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 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不含結尾</a:t>
            </a:r>
          </a:p>
        </p:txBody>
      </p:sp>
    </p:spTree>
    <p:extLst>
      <p:ext uri="{BB962C8B-B14F-4D97-AF65-F5344CB8AC3E}">
        <p14:creationId xmlns:p14="http://schemas.microsoft.com/office/powerpoint/2010/main" val="34408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701090" y="49470"/>
            <a:ext cx="7557418" cy="11430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學習文字程式的障礙</a:t>
            </a:r>
          </a:p>
        </p:txBody>
      </p:sp>
      <p:sp>
        <p:nvSpPr>
          <p:cNvPr id="3" name="標題 3"/>
          <p:cNvSpPr txBox="1">
            <a:spLocks/>
          </p:cNvSpPr>
          <p:nvPr/>
        </p:nvSpPr>
        <p:spPr>
          <a:xfrm>
            <a:off x="603198" y="2564904"/>
            <a:ext cx="4299412" cy="3456384"/>
          </a:xfrm>
          <a:prstGeom prst="rect">
            <a:avLst/>
          </a:prstGeom>
        </p:spPr>
        <p:txBody>
          <a:bodyPr anchor="b" anchorCtr="0">
            <a:normAutofit fontScale="92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chemeClr val="accent6"/>
              </a:buClr>
            </a:pPr>
            <a:endParaRPr lang="en-US" altLang="zh-TW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語言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鍵盤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排版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環境建置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除錯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1028700" lvl="1" indent="-5715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9" t="24516" r="38059" b="46013"/>
          <a:stretch/>
        </p:blipFill>
        <p:spPr bwMode="auto">
          <a:xfrm>
            <a:off x="6563916" y="1783658"/>
            <a:ext cx="2988809" cy="2850493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7" t="29412" r="31041" b="49706"/>
          <a:stretch/>
        </p:blipFill>
        <p:spPr bwMode="auto">
          <a:xfrm>
            <a:off x="8796164" y="1772816"/>
            <a:ext cx="2924688" cy="2978942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597A501-8726-474A-B76B-D5C02D6C1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3" t="22088" r="12804" b="42338"/>
          <a:stretch/>
        </p:blipFill>
        <p:spPr bwMode="auto">
          <a:xfrm>
            <a:off x="2801833" y="1906874"/>
            <a:ext cx="3294167" cy="3044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2C0081E-CEC5-48D9-9CFD-5EEA01630769}"/>
              </a:ext>
            </a:extLst>
          </p:cNvPr>
          <p:cNvSpPr/>
          <p:nvPr/>
        </p:nvSpPr>
        <p:spPr>
          <a:xfrm>
            <a:off x="1703512" y="5157192"/>
            <a:ext cx="8267680" cy="12445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00000"/>
                  <a:tint val="66000"/>
                  <a:satMod val="160000"/>
                </a:schemeClr>
              </a:gs>
              <a:gs pos="50000">
                <a:schemeClr val="accent1">
                  <a:tint val="100000"/>
                  <a:shade val="100000"/>
                  <a:satMod val="100000"/>
                  <a:tint val="44500"/>
                  <a:satMod val="1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5EE743F-0BD8-4908-9523-74E2538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33"/>
            <a:ext cx="9649072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「拖拖拉拉」想法 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– </a:t>
            </a:r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619FB58-70ED-497B-9422-3E0AAB5627F1}"/>
              </a:ext>
            </a:extLst>
          </p:cNvPr>
          <p:cNvSpPr txBox="1">
            <a:spLocks/>
          </p:cNvSpPr>
          <p:nvPr/>
        </p:nvSpPr>
        <p:spPr>
          <a:xfrm>
            <a:off x="186873" y="1336082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0195E1-4CE1-40F7-89C3-F02DF269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0" r="87597" b="37491"/>
          <a:stretch/>
        </p:blipFill>
        <p:spPr>
          <a:xfrm>
            <a:off x="922711" y="2380702"/>
            <a:ext cx="2297710" cy="280831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8A8C19-B428-4EB7-B2BE-EF7AD7F93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4" t="47055" r="85408" b="46902"/>
          <a:stretch/>
        </p:blipFill>
        <p:spPr>
          <a:xfrm>
            <a:off x="4109891" y="3371804"/>
            <a:ext cx="2160240" cy="6374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96812A0-F38F-4245-9599-3ECB6FC82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99" y="3513231"/>
            <a:ext cx="342120" cy="3706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002BA4-E7DD-46A7-AB4D-A766FDDB3E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72" t="12709" r="69490" b="54200"/>
          <a:stretch/>
        </p:blipFill>
        <p:spPr>
          <a:xfrm>
            <a:off x="6641951" y="2592552"/>
            <a:ext cx="4044645" cy="2276218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B3F6D804-DEC3-4EF0-A73F-E61C7C6083D0}"/>
              </a:ext>
            </a:extLst>
          </p:cNvPr>
          <p:cNvSpPr txBox="1">
            <a:spLocks/>
          </p:cNvSpPr>
          <p:nvPr/>
        </p:nvSpPr>
        <p:spPr>
          <a:xfrm>
            <a:off x="3185961" y="2292126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滑鼠拖曳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939F893-D4AD-41ED-9CB8-67A490263F19}"/>
              </a:ext>
            </a:extLst>
          </p:cNvPr>
          <p:cNvSpPr txBox="1">
            <a:spLocks/>
          </p:cNvSpPr>
          <p:nvPr/>
        </p:nvSpPr>
        <p:spPr>
          <a:xfrm>
            <a:off x="6507306" y="1470321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貼到編輯器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595D375-F1B0-4575-8344-6DD98881CE90}"/>
              </a:ext>
            </a:extLst>
          </p:cNvPr>
          <p:cNvSpPr txBox="1">
            <a:spLocks/>
          </p:cNvSpPr>
          <p:nvPr/>
        </p:nvSpPr>
        <p:spPr>
          <a:xfrm>
            <a:off x="2375953" y="5153325"/>
            <a:ext cx="5904656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來自剪貼簿的靈感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29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/>
      <p:bldP spid="14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2B7BA5E-6B25-4323-B2F4-9313460E68B0}"/>
              </a:ext>
            </a:extLst>
          </p:cNvPr>
          <p:cNvSpPr txBox="1">
            <a:spLocks/>
          </p:cNvSpPr>
          <p:nvPr/>
        </p:nvSpPr>
        <p:spPr>
          <a:xfrm>
            <a:off x="3647728" y="116632"/>
            <a:ext cx="5832648" cy="1143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Py4t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文字排版輔助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6FDD80-BEFA-4628-8DE9-E8F054E6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" t="37400" r="78941" b="42650"/>
          <a:stretch/>
        </p:blipFill>
        <p:spPr>
          <a:xfrm>
            <a:off x="1233033" y="1987933"/>
            <a:ext cx="2608822" cy="170922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946C3C6-9BCE-4153-83AE-2940A2D11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" t="10271" r="86845" b="85688"/>
          <a:stretch/>
        </p:blipFill>
        <p:spPr>
          <a:xfrm>
            <a:off x="1197503" y="4149413"/>
            <a:ext cx="2602578" cy="5661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CF348B-1C4D-4D0D-B0D9-045C89F9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61" y="2256095"/>
            <a:ext cx="1494147" cy="11729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D31A01E-3F0C-49F2-A727-F728A909B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59" y="4876136"/>
            <a:ext cx="1331710" cy="13516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B5F9C03-B6C8-4988-9F41-4F6199A85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48" y="2093711"/>
            <a:ext cx="1310282" cy="129062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63B5B3-D6D6-4235-977E-B2F9AD255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2742688" cy="8412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1E241D9-8E65-4334-B476-4DBB3A70C1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69" y="2241339"/>
            <a:ext cx="1178350" cy="1143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9ABC607-7592-43A0-A430-028F6738B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7" y="5179212"/>
            <a:ext cx="1142065" cy="7766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C1D18F6-EFBB-4908-8C85-66F49982A4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243" y="4715545"/>
            <a:ext cx="1331709" cy="13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號: 向右 6">
            <a:extLst>
              <a:ext uri="{FF2B5EF4-FFF2-40B4-BE49-F238E27FC236}">
                <a16:creationId xmlns:a16="http://schemas.microsoft.com/office/drawing/2014/main" id="{31418F0B-7B4A-4C33-9F99-F69AE4B39F7E}"/>
              </a:ext>
            </a:extLst>
          </p:cNvPr>
          <p:cNvSpPr/>
          <p:nvPr/>
        </p:nvSpPr>
        <p:spPr>
          <a:xfrm>
            <a:off x="542238" y="3661366"/>
            <a:ext cx="11386410" cy="1008562"/>
          </a:xfrm>
          <a:prstGeom prst="rightArrow">
            <a:avLst>
              <a:gd name="adj1" fmla="val 50348"/>
              <a:gd name="adj2" fmla="val 47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B11DBD-85FB-4EF7-9B24-6F147362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66" y="194863"/>
            <a:ext cx="10972800" cy="929881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3D </a:t>
            </a:r>
            <a:r>
              <a:rPr lang="zh-TW" altLang="en-US" sz="4400" dirty="0"/>
              <a:t>是個有趣的題材</a:t>
            </a:r>
            <a:r>
              <a:rPr lang="en-US" altLang="zh-TW" sz="4400" dirty="0"/>
              <a:t> </a:t>
            </a:r>
            <a:endParaRPr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1D1855-02C1-492C-8DF5-9CF1C3FFE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9" t="16401" r="24603" b="12201"/>
          <a:stretch/>
        </p:blipFill>
        <p:spPr>
          <a:xfrm>
            <a:off x="457562" y="1554273"/>
            <a:ext cx="2070791" cy="151412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F13407-86BA-4708-9048-047396C3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67" t="29253" r="22240" b="9051"/>
          <a:stretch/>
        </p:blipFill>
        <p:spPr>
          <a:xfrm>
            <a:off x="6147796" y="1516511"/>
            <a:ext cx="3108092" cy="237626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B59E8B-A5C7-451A-A743-9F2A9FBB7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1" t="33501" r="21650" b="10101"/>
          <a:stretch/>
        </p:blipFill>
        <p:spPr>
          <a:xfrm>
            <a:off x="7824193" y="4074762"/>
            <a:ext cx="2579474" cy="19858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BB0C3F60-C609-4E61-B76D-AEFB1A383DF5}"/>
              </a:ext>
            </a:extLst>
          </p:cNvPr>
          <p:cNvSpPr/>
          <p:nvPr/>
        </p:nvSpPr>
        <p:spPr>
          <a:xfrm>
            <a:off x="5874280" y="3000912"/>
            <a:ext cx="1391294" cy="772567"/>
          </a:xfrm>
          <a:prstGeom prst="ellipse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VR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3875DD4-040E-41FF-A1DE-93049F07DF09}"/>
              </a:ext>
            </a:extLst>
          </p:cNvPr>
          <p:cNvSpPr/>
          <p:nvPr/>
        </p:nvSpPr>
        <p:spPr>
          <a:xfrm>
            <a:off x="7300114" y="5215975"/>
            <a:ext cx="1391294" cy="77256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AR</a:t>
            </a:r>
            <a:endParaRPr lang="zh-TW" altLang="en-US" sz="3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0A9BBD-4DAC-4B56-B891-CFC46C8B13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994" t="26901" r="8656" b="36350"/>
          <a:stretch/>
        </p:blipFill>
        <p:spPr>
          <a:xfrm>
            <a:off x="2766187" y="4277096"/>
            <a:ext cx="2248312" cy="1639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EFD73A6D-3CB6-4D57-A21D-921927B5E43E}"/>
              </a:ext>
            </a:extLst>
          </p:cNvPr>
          <p:cNvSpPr/>
          <p:nvPr/>
        </p:nvSpPr>
        <p:spPr>
          <a:xfrm>
            <a:off x="1517262" y="5343364"/>
            <a:ext cx="1751590" cy="77256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F29E048-6EBA-42A6-BAEF-91D11AE06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78" t="16401" r="35235" b="26900"/>
          <a:stretch/>
        </p:blipFill>
        <p:spPr>
          <a:xfrm>
            <a:off x="1715211" y="2095430"/>
            <a:ext cx="2735516" cy="194365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098C34C2-8DBB-43A4-823F-410B55837861}"/>
              </a:ext>
            </a:extLst>
          </p:cNvPr>
          <p:cNvSpPr/>
          <p:nvPr/>
        </p:nvSpPr>
        <p:spPr>
          <a:xfrm>
            <a:off x="592857" y="3120208"/>
            <a:ext cx="1800200" cy="77256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819D78-A941-4AEF-AEAA-CD2B863CA3AA}"/>
              </a:ext>
            </a:extLst>
          </p:cNvPr>
          <p:cNvSpPr/>
          <p:nvPr/>
        </p:nvSpPr>
        <p:spPr>
          <a:xfrm>
            <a:off x="3503712" y="6195744"/>
            <a:ext cx="493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7"/>
              </a:rPr>
              <a:t>https://www.youtube.com/watch?v=VT5oZndzj68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37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0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7408" y="116632"/>
            <a:ext cx="10945216" cy="99898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等於不等於 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23392" y="2112485"/>
            <a:ext cx="296267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是設值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59696" y="2734753"/>
            <a:ext cx="5256584" cy="3047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rgbClr val="FF0000"/>
              </a:buClr>
            </a:pPr>
            <a:endParaRPr lang="en-US" altLang="zh-TW" sz="4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760690" y="4563101"/>
            <a:ext cx="424847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571500" indent="-57150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==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才是等於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67408" y="3284984"/>
            <a:ext cx="7145444" cy="1278117"/>
          </a:xfrm>
          <a:prstGeom prst="rect">
            <a:avLst/>
          </a:prstGeom>
        </p:spPr>
        <p:txBody>
          <a:bodyPr anchor="b" anchorCtr="0">
            <a:normAutofit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>
              <a:lnSpc>
                <a:spcPct val="12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X = X + 1 </a:t>
            </a:r>
          </a:p>
          <a:p>
            <a:pPr>
              <a:lnSpc>
                <a:spcPct val="120000"/>
              </a:lnSpc>
              <a:buClr>
                <a:srgbClr val="FF0000"/>
              </a:buClr>
              <a:buSzPct val="90000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在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是成立的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7A43D01-CDD2-4B45-8F59-B27E96A04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5" t="11151" r="45275" b="74283"/>
          <a:stretch/>
        </p:blipFill>
        <p:spPr>
          <a:xfrm>
            <a:off x="5987988" y="2504800"/>
            <a:ext cx="5511190" cy="1560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78D0B24C-9CA3-4B28-9D58-06B5E0440D81}"/>
              </a:ext>
            </a:extLst>
          </p:cNvPr>
          <p:cNvSpPr txBox="1">
            <a:spLocks/>
          </p:cNvSpPr>
          <p:nvPr/>
        </p:nvSpPr>
        <p:spPr>
          <a:xfrm>
            <a:off x="6096000" y="4329700"/>
            <a:ext cx="5184576" cy="99898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最後獎金是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4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" y="-2"/>
            <a:ext cx="12192000" cy="685800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BB7C735D-9DDD-4DC1-9ACA-C1966744E696}"/>
              </a:ext>
            </a:extLst>
          </p:cNvPr>
          <p:cNvSpPr/>
          <p:nvPr/>
        </p:nvSpPr>
        <p:spPr>
          <a:xfrm>
            <a:off x="7464152" y="1268760"/>
            <a:ext cx="4554007" cy="155024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  <a:ln w="57150"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25400" dir="5400000">
              <a:srgbClr val="000000">
                <a:alpha val="43137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文字程式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高中大學、就業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592AC42-8A5F-49AA-9C7F-C12E93FF9D5D}"/>
              </a:ext>
            </a:extLst>
          </p:cNvPr>
          <p:cNvSpPr/>
          <p:nvPr/>
        </p:nvSpPr>
        <p:spPr>
          <a:xfrm>
            <a:off x="1559496" y="4068562"/>
            <a:ext cx="3001644" cy="1769438"/>
          </a:xfrm>
          <a:prstGeom prst="ellipse">
            <a:avLst/>
          </a:prstGeom>
          <a:solidFill>
            <a:schemeClr val="accent1">
              <a:tint val="100000"/>
              <a:shade val="100000"/>
              <a:satMod val="100000"/>
            </a:schemeClr>
          </a:solidFill>
          <a:ln w="76200"/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25400" dir="5400000">
              <a:srgbClr val="000000">
                <a:alpha val="43137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圖形積木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80E36EE-4FC6-46CC-8958-06003B4196CD}"/>
              </a:ext>
            </a:extLst>
          </p:cNvPr>
          <p:cNvSpPr/>
          <p:nvPr/>
        </p:nvSpPr>
        <p:spPr>
          <a:xfrm rot="19833866">
            <a:off x="4422757" y="2676052"/>
            <a:ext cx="3131474" cy="1171888"/>
          </a:xfrm>
          <a:prstGeom prst="rightArrow">
            <a:avLst>
              <a:gd name="adj1" fmla="val 49863"/>
              <a:gd name="adj2" fmla="val 6437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4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1464C-4D97-495F-B2A4-CAC75FC8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62" y="16024"/>
            <a:ext cx="10972800" cy="114300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E35B90-E981-41D4-A5C1-077446031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b="9822"/>
          <a:stretch/>
        </p:blipFill>
        <p:spPr>
          <a:xfrm>
            <a:off x="0" y="14481"/>
            <a:ext cx="12192000" cy="649853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D7793A5-C89C-4961-B096-B03E9DDEC2A7}"/>
              </a:ext>
            </a:extLst>
          </p:cNvPr>
          <p:cNvSpPr/>
          <p:nvPr/>
        </p:nvSpPr>
        <p:spPr>
          <a:xfrm rot="21223250">
            <a:off x="1086255" y="1384113"/>
            <a:ext cx="2088232" cy="1008112"/>
          </a:xfrm>
          <a:prstGeom prst="ellipse">
            <a:avLst/>
          </a:prstGeom>
          <a:solidFill>
            <a:schemeClr val="accent1">
              <a:tint val="100000"/>
              <a:shade val="100000"/>
              <a:satMod val="100000"/>
              <a:alpha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Scratch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2464C8A-1551-42FC-9F50-FA2FF71915E4}"/>
              </a:ext>
            </a:extLst>
          </p:cNvPr>
          <p:cNvSpPr/>
          <p:nvPr/>
        </p:nvSpPr>
        <p:spPr>
          <a:xfrm rot="21223250">
            <a:off x="8143560" y="879876"/>
            <a:ext cx="2088232" cy="1008112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Python</a:t>
            </a:r>
            <a:endParaRPr lang="zh-TW" altLang="en-US" sz="32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6416F93-9E96-47B7-8537-40421F65F007}"/>
              </a:ext>
            </a:extLst>
          </p:cNvPr>
          <p:cNvSpPr/>
          <p:nvPr/>
        </p:nvSpPr>
        <p:spPr>
          <a:xfrm rot="21311099">
            <a:off x="3851235" y="1341421"/>
            <a:ext cx="3600400" cy="558383"/>
          </a:xfrm>
          <a:prstGeom prst="rightArrow">
            <a:avLst>
              <a:gd name="adj1" fmla="val 28063"/>
              <a:gd name="adj2" fmla="val 65164"/>
            </a:avLst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F7E51E5-9189-4AD9-85F7-76E886FE9BCE}"/>
              </a:ext>
            </a:extLst>
          </p:cNvPr>
          <p:cNvSpPr txBox="1">
            <a:spLocks/>
          </p:cNvSpPr>
          <p:nvPr/>
        </p:nvSpPr>
        <p:spPr>
          <a:xfrm rot="21289116">
            <a:off x="2158623" y="1249381"/>
            <a:ext cx="6658883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Py4t</a:t>
            </a:r>
          </a:p>
          <a:p>
            <a:pPr algn="ctr">
              <a:lnSpc>
                <a:spcPct val="150000"/>
              </a:lnSpc>
            </a:pPr>
            <a:r>
              <a:rPr lang="en-US" altLang="zh-TW" sz="2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 for Teenagers</a:t>
            </a:r>
            <a:endParaRPr lang="zh-TW" altLang="en-US" sz="2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403E473D-BA0F-4F78-9FBC-974BD342F78A}"/>
              </a:ext>
            </a:extLst>
          </p:cNvPr>
          <p:cNvSpPr txBox="1">
            <a:spLocks/>
          </p:cNvSpPr>
          <p:nvPr/>
        </p:nvSpPr>
        <p:spPr>
          <a:xfrm>
            <a:off x="8649491" y="6353944"/>
            <a:ext cx="3816424" cy="504056"/>
          </a:xfrm>
          <a:prstGeom prst="rect">
            <a:avLst/>
          </a:prstGeom>
        </p:spPr>
        <p:txBody>
          <a:bodyPr anchor="t" anchorCtr="0">
            <a:normAutofit fontScale="47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lnSpc>
                <a:spcPct val="250000"/>
              </a:lnSpc>
              <a:buClr>
                <a:schemeClr val="tx2"/>
              </a:buClr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圖片來源：</a:t>
            </a:r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https://commons.wikimedia.org/</a:t>
            </a:r>
            <a:endParaRPr lang="zh-TW" altLang="en-US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EC4150-9562-4AB9-89E6-8A1D1C050EFC}"/>
              </a:ext>
            </a:extLst>
          </p:cNvPr>
          <p:cNvSpPr txBox="1"/>
          <p:nvPr/>
        </p:nvSpPr>
        <p:spPr>
          <a:xfrm rot="21394177">
            <a:off x="3831687" y="3376521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橋接</a:t>
            </a:r>
            <a:endParaRPr lang="zh-TW" altLang="en-US"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43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16DFE83-8BD9-4162-9A51-8FA30500D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40" t="3801" r="7476" b="25074"/>
          <a:stretch/>
        </p:blipFill>
        <p:spPr>
          <a:xfrm>
            <a:off x="1028467" y="2325094"/>
            <a:ext cx="2438511" cy="163818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標題 3">
            <a:extLst>
              <a:ext uri="{FF2B5EF4-FFF2-40B4-BE49-F238E27FC236}">
                <a16:creationId xmlns:a16="http://schemas.microsoft.com/office/drawing/2014/main" id="{56CE4443-1A3E-4856-BA38-95AC46C7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33"/>
            <a:ext cx="9649072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什麼是</a:t>
            </a:r>
            <a:r>
              <a:rPr lang="en-US" altLang="zh-TW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Py4t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加號 5">
            <a:extLst>
              <a:ext uri="{FF2B5EF4-FFF2-40B4-BE49-F238E27FC236}">
                <a16:creationId xmlns:a16="http://schemas.microsoft.com/office/drawing/2014/main" id="{6EA43C39-E1BF-468A-B2F8-E28BD8D93738}"/>
              </a:ext>
            </a:extLst>
          </p:cNvPr>
          <p:cNvSpPr/>
          <p:nvPr/>
        </p:nvSpPr>
        <p:spPr>
          <a:xfrm>
            <a:off x="4518052" y="2655587"/>
            <a:ext cx="2056498" cy="2164013"/>
          </a:xfrm>
          <a:prstGeom prst="mathPlus">
            <a:avLst>
              <a:gd name="adj1" fmla="val 12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3">
            <a:extLst>
              <a:ext uri="{FF2B5EF4-FFF2-40B4-BE49-F238E27FC236}">
                <a16:creationId xmlns:a16="http://schemas.microsoft.com/office/drawing/2014/main" id="{7B8BD3E1-48DB-472A-A001-CB75B2C5BF17}"/>
              </a:ext>
            </a:extLst>
          </p:cNvPr>
          <p:cNvSpPr txBox="1">
            <a:spLocks/>
          </p:cNvSpPr>
          <p:nvPr/>
        </p:nvSpPr>
        <p:spPr>
          <a:xfrm>
            <a:off x="6145195" y="3932153"/>
            <a:ext cx="5245370" cy="8874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便利貼、學習模組</a:t>
            </a:r>
            <a:endParaRPr lang="en-US" altLang="zh-TW" sz="44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3">
            <a:extLst>
              <a:ext uri="{FF2B5EF4-FFF2-40B4-BE49-F238E27FC236}">
                <a16:creationId xmlns:a16="http://schemas.microsoft.com/office/drawing/2014/main" id="{F7C5CC17-9A11-4818-98E6-FB6C39CC0F48}"/>
              </a:ext>
            </a:extLst>
          </p:cNvPr>
          <p:cNvSpPr txBox="1">
            <a:spLocks/>
          </p:cNvSpPr>
          <p:nvPr/>
        </p:nvSpPr>
        <p:spPr>
          <a:xfrm>
            <a:off x="-9175" y="3932154"/>
            <a:ext cx="4320480" cy="8874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 err="1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endParaRPr lang="en-US" altLang="zh-TW" sz="48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EF7B9B3-86CE-4BE1-98CE-A3BDDFB9D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3"/>
          <a:stretch/>
        </p:blipFill>
        <p:spPr>
          <a:xfrm>
            <a:off x="7615011" y="2198371"/>
            <a:ext cx="1701261" cy="184303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標題 3">
            <a:extLst>
              <a:ext uri="{FF2B5EF4-FFF2-40B4-BE49-F238E27FC236}">
                <a16:creationId xmlns:a16="http://schemas.microsoft.com/office/drawing/2014/main" id="{936EA584-B06C-45A2-86F6-37DB67A19BD9}"/>
              </a:ext>
            </a:extLst>
          </p:cNvPr>
          <p:cNvSpPr txBox="1">
            <a:spLocks/>
          </p:cNvSpPr>
          <p:nvPr/>
        </p:nvSpPr>
        <p:spPr>
          <a:xfrm>
            <a:off x="310811" y="1055047"/>
            <a:ext cx="3645273" cy="1100133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程式編輯器</a:t>
            </a:r>
            <a:endParaRPr lang="en-US" altLang="zh-TW" sz="32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標題 3">
            <a:extLst>
              <a:ext uri="{FF2B5EF4-FFF2-40B4-BE49-F238E27FC236}">
                <a16:creationId xmlns:a16="http://schemas.microsoft.com/office/drawing/2014/main" id="{5F8F1379-BBA1-4D23-98BB-2DE37EC08E0E}"/>
              </a:ext>
            </a:extLst>
          </p:cNvPr>
          <p:cNvSpPr txBox="1">
            <a:spLocks/>
          </p:cNvSpPr>
          <p:nvPr/>
        </p:nvSpPr>
        <p:spPr>
          <a:xfrm>
            <a:off x="6456040" y="1373928"/>
            <a:ext cx="4176007" cy="725295"/>
          </a:xfrm>
          <a:prstGeom prst="rect">
            <a:avLst/>
          </a:prstGeom>
        </p:spPr>
        <p:txBody>
          <a:bodyPr anchor="b" anchorCtr="0">
            <a:normAutofit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外掛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(plug-in)</a:t>
            </a:r>
          </a:p>
        </p:txBody>
      </p:sp>
      <p:sp>
        <p:nvSpPr>
          <p:cNvPr id="13" name="標題 3">
            <a:extLst>
              <a:ext uri="{FF2B5EF4-FFF2-40B4-BE49-F238E27FC236}">
                <a16:creationId xmlns:a16="http://schemas.microsoft.com/office/drawing/2014/main" id="{030D93E7-B022-40A0-9813-92D03D870221}"/>
              </a:ext>
            </a:extLst>
          </p:cNvPr>
          <p:cNvSpPr txBox="1">
            <a:spLocks/>
          </p:cNvSpPr>
          <p:nvPr/>
        </p:nvSpPr>
        <p:spPr>
          <a:xfrm>
            <a:off x="-9175" y="4734354"/>
            <a:ext cx="4320480" cy="887446"/>
          </a:xfrm>
          <a:prstGeom prst="rect">
            <a:avLst/>
          </a:prstGeom>
        </p:spPr>
        <p:txBody>
          <a:bodyPr anchor="b" anchorCtr="0">
            <a:normAutofit fontScale="85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22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愛沙尼亞</a:t>
            </a:r>
            <a:r>
              <a:rPr lang="en-US" altLang="zh-TW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-</a:t>
            </a:r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塔爾圖大學開發</a:t>
            </a:r>
            <a:endParaRPr lang="en-US" altLang="zh-TW" sz="2600" b="1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MIT</a:t>
            </a:r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授權</a:t>
            </a:r>
          </a:p>
        </p:txBody>
      </p:sp>
      <p:sp>
        <p:nvSpPr>
          <p:cNvPr id="14" name="標題 3">
            <a:extLst>
              <a:ext uri="{FF2B5EF4-FFF2-40B4-BE49-F238E27FC236}">
                <a16:creationId xmlns:a16="http://schemas.microsoft.com/office/drawing/2014/main" id="{2578A053-5ADE-4853-A677-05254C128689}"/>
              </a:ext>
            </a:extLst>
          </p:cNvPr>
          <p:cNvSpPr txBox="1">
            <a:spLocks/>
          </p:cNvSpPr>
          <p:nvPr/>
        </p:nvSpPr>
        <p:spPr>
          <a:xfrm>
            <a:off x="5997337" y="4605290"/>
            <a:ext cx="5245370" cy="887446"/>
          </a:xfrm>
          <a:prstGeom prst="rect">
            <a:avLst/>
          </a:prstGeom>
        </p:spPr>
        <p:txBody>
          <a:bodyPr anchor="b" anchorCtr="0">
            <a:normAutofit fontScale="85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24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張文宏老師開發與整合</a:t>
            </a:r>
            <a:endParaRPr lang="en-US" altLang="zh-TW" sz="2400" b="1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採</a:t>
            </a:r>
            <a:r>
              <a:rPr lang="en-US" altLang="zh-TW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MIT</a:t>
            </a:r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授權</a:t>
            </a:r>
          </a:p>
        </p:txBody>
      </p:sp>
      <p:sp>
        <p:nvSpPr>
          <p:cNvPr id="15" name="標題 3">
            <a:extLst>
              <a:ext uri="{FF2B5EF4-FFF2-40B4-BE49-F238E27FC236}">
                <a16:creationId xmlns:a16="http://schemas.microsoft.com/office/drawing/2014/main" id="{1AD5AC55-66B5-40F2-A823-D1784D0BD24F}"/>
              </a:ext>
            </a:extLst>
          </p:cNvPr>
          <p:cNvSpPr txBox="1">
            <a:spLocks/>
          </p:cNvSpPr>
          <p:nvPr/>
        </p:nvSpPr>
        <p:spPr>
          <a:xfrm>
            <a:off x="1350599" y="5851213"/>
            <a:ext cx="7787226" cy="8874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註：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Py4t</a:t>
            </a:r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需下載安裝於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windows7</a:t>
            </a:r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或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2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EE743F-0BD8-4908-9523-74E2538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916832"/>
            <a:ext cx="9649072" cy="2647351"/>
          </a:xfrm>
        </p:spPr>
        <p:txBody>
          <a:bodyPr>
            <a:normAutofit/>
          </a:bodyPr>
          <a:lstStyle/>
          <a:p>
            <a:pPr algn="ctr"/>
            <a:r>
              <a:rPr lang="zh-TW" altLang="en-US" sz="670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不需從零學</a:t>
            </a:r>
            <a:r>
              <a:rPr lang="en-US" altLang="zh-TW" sz="670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b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標題 3">
            <a:extLst>
              <a:ext uri="{FF2B5EF4-FFF2-40B4-BE49-F238E27FC236}">
                <a16:creationId xmlns:a16="http://schemas.microsoft.com/office/drawing/2014/main" id="{FB4C7E42-5B36-4904-89B9-6F6D204EC6D6}"/>
              </a:ext>
            </a:extLst>
          </p:cNvPr>
          <p:cNvSpPr txBox="1">
            <a:spLocks/>
          </p:cNvSpPr>
          <p:nvPr/>
        </p:nvSpPr>
        <p:spPr>
          <a:xfrm>
            <a:off x="1179691" y="4087658"/>
            <a:ext cx="9577064" cy="953049"/>
          </a:xfrm>
          <a:prstGeom prst="rect">
            <a:avLst/>
          </a:prstGeom>
        </p:spPr>
        <p:txBody>
          <a:bodyPr anchor="b" anchorCtr="0">
            <a:normAutofit fontScale="90000"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以</a:t>
            </a:r>
            <a:r>
              <a:rPr lang="en-US" altLang="zh-TW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r>
              <a:rPr lang="zh-TW" altLang="en-US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概念為起點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000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0DBFB0D-1E65-4002-83C6-01C5F92A3A30}"/>
              </a:ext>
            </a:extLst>
          </p:cNvPr>
          <p:cNvSpPr txBox="1">
            <a:spLocks/>
          </p:cNvSpPr>
          <p:nvPr/>
        </p:nvSpPr>
        <p:spPr>
          <a:xfrm>
            <a:off x="3575720" y="116632"/>
            <a:ext cx="5400600" cy="99898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程式依序執行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9C08CA-7071-42AB-AAFB-8AFBEE5B3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519772"/>
            <a:ext cx="3067050" cy="35909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42A8B7C-E4A9-494D-AFB7-C0C4C1374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4" t="11151" r="41140" b="50000"/>
          <a:stretch/>
        </p:blipFill>
        <p:spPr>
          <a:xfrm>
            <a:off x="6023992" y="1844824"/>
            <a:ext cx="4104456" cy="266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C9FE719-F8D0-40C2-8623-B7CE395B66F5}"/>
              </a:ext>
            </a:extLst>
          </p:cNvPr>
          <p:cNvSpPr txBox="1">
            <a:spLocks/>
          </p:cNvSpPr>
          <p:nvPr/>
        </p:nvSpPr>
        <p:spPr>
          <a:xfrm>
            <a:off x="905867" y="159279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7381FAEB-9EEF-4439-BE4B-9601FFF06152}"/>
              </a:ext>
            </a:extLst>
          </p:cNvPr>
          <p:cNvSpPr txBox="1">
            <a:spLocks/>
          </p:cNvSpPr>
          <p:nvPr/>
        </p:nvSpPr>
        <p:spPr>
          <a:xfrm>
            <a:off x="6744072" y="4574242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8AFC850-6E57-4EAA-AB1F-6C5AFD10A030}"/>
              </a:ext>
            </a:extLst>
          </p:cNvPr>
          <p:cNvSpPr/>
          <p:nvPr/>
        </p:nvSpPr>
        <p:spPr>
          <a:xfrm rot="5400000">
            <a:off x="3251311" y="3882890"/>
            <a:ext cx="3284617" cy="558383"/>
          </a:xfrm>
          <a:prstGeom prst="rightArrow">
            <a:avLst>
              <a:gd name="adj1" fmla="val 28063"/>
              <a:gd name="adj2" fmla="val 65164"/>
            </a:avLst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4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75720" y="116632"/>
            <a:ext cx="5400600" cy="99898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變數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59696" y="2734753"/>
            <a:ext cx="5256584" cy="3047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rgbClr val="FF0000"/>
              </a:buClr>
            </a:pPr>
            <a:endParaRPr lang="en-US" altLang="zh-TW" sz="4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7" t="57210" r="54301" b="38665"/>
          <a:stretch/>
        </p:blipFill>
        <p:spPr bwMode="auto">
          <a:xfrm>
            <a:off x="7616227" y="4319313"/>
            <a:ext cx="2053429" cy="5029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2" t="39789" r="59454" b="55661"/>
          <a:stretch/>
        </p:blipFill>
        <p:spPr bwMode="auto">
          <a:xfrm>
            <a:off x="3662552" y="4678148"/>
            <a:ext cx="1469277" cy="4751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82101" r="67728" b="13723"/>
          <a:stretch/>
        </p:blipFill>
        <p:spPr bwMode="auto">
          <a:xfrm>
            <a:off x="5921877" y="4626482"/>
            <a:ext cx="1008112" cy="526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9" t="60787" r="49276" b="35214"/>
          <a:stretch/>
        </p:blipFill>
        <p:spPr bwMode="auto">
          <a:xfrm>
            <a:off x="7640132" y="5001721"/>
            <a:ext cx="2776409" cy="4371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線接點 12"/>
          <p:cNvCxnSpPr>
            <a:cxnSpLocks/>
          </p:cNvCxnSpPr>
          <p:nvPr/>
        </p:nvCxnSpPr>
        <p:spPr>
          <a:xfrm>
            <a:off x="2567608" y="3994502"/>
            <a:ext cx="7764954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標題 1"/>
          <p:cNvSpPr txBox="1">
            <a:spLocks/>
          </p:cNvSpPr>
          <p:nvPr/>
        </p:nvSpPr>
        <p:spPr>
          <a:xfrm>
            <a:off x="3122240" y="1596573"/>
            <a:ext cx="211893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40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設值</a:t>
            </a:r>
            <a:endParaRPr lang="zh-TW" altLang="en-US" sz="32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5302639" y="1608265"/>
            <a:ext cx="211893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40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取值</a:t>
            </a:r>
            <a:endParaRPr lang="zh-TW" altLang="en-US" sz="32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7340790" y="1569833"/>
            <a:ext cx="2550980" cy="926976"/>
          </a:xfrm>
          <a:prstGeom prst="rect">
            <a:avLst/>
          </a:prstGeom>
        </p:spPr>
        <p:txBody>
          <a:bodyPr anchor="b" anchorCtr="0">
            <a:normAutofit fontScale="77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5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加後設值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61" y="3313921"/>
            <a:ext cx="2178050" cy="60325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5" y="2613467"/>
            <a:ext cx="1659393" cy="56928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03" y="2873314"/>
            <a:ext cx="1338483" cy="8824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19" y="2979065"/>
            <a:ext cx="3171596" cy="83760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955B5341-7C97-4610-979A-C0017C673D90}"/>
              </a:ext>
            </a:extLst>
          </p:cNvPr>
          <p:cNvSpPr txBox="1">
            <a:spLocks/>
          </p:cNvSpPr>
          <p:nvPr/>
        </p:nvSpPr>
        <p:spPr>
          <a:xfrm>
            <a:off x="689679" y="2271265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91DF6C3-AB1F-44D2-8DD7-FE51A5FD7A4A}"/>
              </a:ext>
            </a:extLst>
          </p:cNvPr>
          <p:cNvSpPr txBox="1">
            <a:spLocks/>
          </p:cNvSpPr>
          <p:nvPr/>
        </p:nvSpPr>
        <p:spPr>
          <a:xfrm>
            <a:off x="617671" y="4319313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034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條件分支與重複迴圈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840068"/>
            <a:ext cx="3312368" cy="208920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-291556" y="2252951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-280702" y="4753096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877496" y="4341183"/>
            <a:ext cx="877306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E3D3703-7D3E-4477-BB68-51CD5FD2F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9" t="28539" r="44094" b="59450"/>
          <a:stretch/>
        </p:blipFill>
        <p:spPr>
          <a:xfrm>
            <a:off x="6960096" y="4869160"/>
            <a:ext cx="4456917" cy="113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05F4B76-351E-404B-AEE9-21D7096C3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84" y="1718510"/>
            <a:ext cx="4227215" cy="23216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422B3DD-6F82-40C7-93B9-86B65DF99B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38" t="42650" r="44093" b="43833"/>
          <a:stretch/>
        </p:blipFill>
        <p:spPr>
          <a:xfrm>
            <a:off x="2167570" y="4828941"/>
            <a:ext cx="4116880" cy="1152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8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迴圈變數與圈數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-177149" y="2242189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-280702" y="4753096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877496" y="4341183"/>
            <a:ext cx="730673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E3D3703-7D3E-4477-BB68-51CD5FD2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9" t="28539" r="44094" b="59450"/>
          <a:stretch/>
        </p:blipFill>
        <p:spPr>
          <a:xfrm>
            <a:off x="2427720" y="4650102"/>
            <a:ext cx="4456917" cy="11329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7FE003-EF56-429E-82C8-787B21071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88" y="1247162"/>
            <a:ext cx="3154547" cy="268668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A255CBD-E8AF-40D0-9FDD-23543475EC12}"/>
              </a:ext>
            </a:extLst>
          </p:cNvPr>
          <p:cNvSpPr txBox="1"/>
          <p:nvPr/>
        </p:nvSpPr>
        <p:spPr>
          <a:xfrm>
            <a:off x="3935760" y="6104897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數：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0</a:t>
            </a:r>
            <a:r>
              <a:rPr lang="zh-TW" altLang="en-US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8</a:t>
            </a:r>
            <a:r>
              <a:rPr lang="zh-TW" altLang="en-US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9</a:t>
            </a:r>
            <a:endParaRPr lang="zh-TW" altLang="en-US" sz="2800" b="1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9DAB61-438C-4BFB-AA12-2F948CB1C37A}"/>
              </a:ext>
            </a:extLst>
          </p:cNvPr>
          <p:cNvSpPr txBox="1"/>
          <p:nvPr/>
        </p:nvSpPr>
        <p:spPr>
          <a:xfrm>
            <a:off x="3935760" y="373310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數：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2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9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</a:t>
            </a:r>
            <a:endParaRPr lang="zh-TW" altLang="en-US" sz="2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26" name="Picture 2" descr="https://upload.wikimedia.org/wikipedia/commons/thumb/f/fc/Bolt200.jpg/340px-Bolt200.jpg">
            <a:extLst>
              <a:ext uri="{FF2B5EF4-FFF2-40B4-BE49-F238E27FC236}">
                <a16:creationId xmlns:a16="http://schemas.microsoft.com/office/drawing/2014/main" id="{A8690CBF-2A6B-419F-ADFA-9B711B4D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7" t="25064" r="12016" b="12217"/>
          <a:stretch/>
        </p:blipFill>
        <p:spPr bwMode="auto">
          <a:xfrm>
            <a:off x="8506139" y="3289158"/>
            <a:ext cx="1905332" cy="190533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C4E80742-4B24-4165-8BCE-6595B458644D}"/>
              </a:ext>
            </a:extLst>
          </p:cNvPr>
          <p:cNvSpPr/>
          <p:nvPr/>
        </p:nvSpPr>
        <p:spPr>
          <a:xfrm>
            <a:off x="7094097" y="1798491"/>
            <a:ext cx="3240360" cy="887396"/>
          </a:xfrm>
          <a:prstGeom prst="wedgeRoundRectCallout">
            <a:avLst>
              <a:gd name="adj1" fmla="val 18735"/>
              <a:gd name="adj2" fmla="val 938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</a:t>
            </a:r>
            <a:r>
              <a:rPr lang="zh-TW" altLang="en-US" sz="28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正在跑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第幾圈</a:t>
            </a:r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9044CD71-0141-421F-ADF7-D6E6F6C861B5}"/>
              </a:ext>
            </a:extLst>
          </p:cNvPr>
          <p:cNvSpPr/>
          <p:nvPr/>
        </p:nvSpPr>
        <p:spPr>
          <a:xfrm>
            <a:off x="8328248" y="5676615"/>
            <a:ext cx="3240360" cy="887396"/>
          </a:xfrm>
          <a:prstGeom prst="wedgeRoundRectCallout">
            <a:avLst>
              <a:gd name="adj1" fmla="val -18379"/>
              <a:gd name="adj2" fmla="val -8310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我已</a:t>
            </a:r>
            <a:r>
              <a:rPr lang="zh-TW" altLang="en-US" sz="28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跑完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幾圈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F0A9FD9-8B63-40BD-A1E3-400031DE826E}"/>
              </a:ext>
            </a:extLst>
          </p:cNvPr>
          <p:cNvSpPr txBox="1"/>
          <p:nvPr/>
        </p:nvSpPr>
        <p:spPr>
          <a:xfrm>
            <a:off x="10127641" y="5013176"/>
            <a:ext cx="190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來源：維基百科</a:t>
            </a:r>
          </a:p>
        </p:txBody>
      </p:sp>
    </p:spTree>
    <p:extLst>
      <p:ext uri="{BB962C8B-B14F-4D97-AF65-F5344CB8AC3E}">
        <p14:creationId xmlns:p14="http://schemas.microsoft.com/office/powerpoint/2010/main" val="384728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E43583B-C8D8-417A-8F73-B18FCAA2CE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0</TotalTime>
  <Words>321</Words>
  <Application>Microsoft Office PowerPoint</Application>
  <PresentationFormat>寬螢幕</PresentationFormat>
  <Paragraphs>87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MS PGothic</vt:lpstr>
      <vt:lpstr>微軟正黑體</vt:lpstr>
      <vt:lpstr>微軟正黑體 Light</vt:lpstr>
      <vt:lpstr>新細明體</vt:lpstr>
      <vt:lpstr>Arial</vt:lpstr>
      <vt:lpstr>Calibri</vt:lpstr>
      <vt:lpstr>Corbel</vt:lpstr>
      <vt:lpstr>Wingdings</vt:lpstr>
      <vt:lpstr>DesignTemplate</vt:lpstr>
      <vt:lpstr>一個奇葩的想法</vt:lpstr>
      <vt:lpstr>PowerPoint 簡報</vt:lpstr>
      <vt:lpstr>PowerPoint 簡報</vt:lpstr>
      <vt:lpstr>什麼是Thonny Py4t</vt:lpstr>
      <vt:lpstr>不需從零學python </vt:lpstr>
      <vt:lpstr>PowerPoint 簡報</vt:lpstr>
      <vt:lpstr>變數</vt:lpstr>
      <vt:lpstr>PowerPoint 簡報</vt:lpstr>
      <vt:lpstr>PowerPoint 簡報</vt:lpstr>
      <vt:lpstr>區塊與縮排</vt:lpstr>
      <vt:lpstr>PowerPoint 簡報</vt:lpstr>
      <vt:lpstr>學習文字程式的障礙</vt:lpstr>
      <vt:lpstr>「拖拖拉拉」想法 – 便利貼</vt:lpstr>
      <vt:lpstr>PowerPoint 簡報</vt:lpstr>
      <vt:lpstr>3D 是個有趣的題材 </vt:lpstr>
      <vt:lpstr> 等於不等於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2020-06-08T13:54:18Z</dcterms:created>
  <dcterms:modified xsi:type="dcterms:W3CDTF">2022-01-24T13:56:14Z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